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1091923" r:id="rId2"/>
    <p:sldId id="11091929" r:id="rId3"/>
    <p:sldId id="11091928" r:id="rId4"/>
    <p:sldId id="11088947" r:id="rId5"/>
  </p:sldIdLst>
  <p:sldSz cx="12192000" cy="6858000"/>
  <p:notesSz cx="9926638" cy="1435576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a Vida Villanueva" initials="MVV" lastIdx="1" clrIdx="0"/>
  <p:cmAuthor id="7" name="1206988966@qq.com" initials="1" lastIdx="1" clrIdx="2"/>
  <p:cmAuthor id="1" name="Lee Tracy" initials="LT" lastIdx="1" clrIdx="0"/>
  <p:cmAuthor id="8" name="姜伟光" initials="姜" lastIdx="1" clrIdx="0"/>
  <p:cmAuthor id="2" name="86189" initials="8" lastIdx="1" clrIdx="1"/>
  <p:cmAuthor id="9" name="刘 阳" initials="刘" lastIdx="2" clrIdx="4"/>
  <p:cmAuthor id="3" name="Shu Yan" initials="SY" lastIdx="1" clrIdx="2"/>
  <p:cmAuthor id="10" name="sun yin" initials="sy" lastIdx="1" clrIdx="5"/>
  <p:cmAuthor id="4" name="Administrator" initials="A" lastIdx="4" clrIdx="3"/>
  <p:cmAuthor id="5" name="宋洁然" initials="宋" lastIdx="2" clrIdx="1"/>
  <p:cmAuthor id="6" name="ming qiu" initials="m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3479D"/>
    <a:srgbClr val="0B408F"/>
    <a:srgbClr val="5F82CB"/>
    <a:srgbClr val="204586"/>
    <a:srgbClr val="5E82CB"/>
    <a:srgbClr val="214687"/>
    <a:srgbClr val="E6E6E6"/>
    <a:srgbClr val="034498"/>
    <a:srgbClr val="CD5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3826" autoAdjust="0"/>
  </p:normalViewPr>
  <p:slideViewPr>
    <p:cSldViewPr snapToGrid="0" showGuides="1">
      <p:cViewPr varScale="1">
        <p:scale>
          <a:sx n="74" d="100"/>
          <a:sy n="74" d="100"/>
        </p:scale>
        <p:origin x="1027" y="34"/>
      </p:cViewPr>
      <p:guideLst/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64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720281"/>
          </a:xfrm>
          <a:prstGeom prst="rect">
            <a:avLst/>
          </a:prstGeom>
        </p:spPr>
        <p:txBody>
          <a:bodyPr vert="horz" lIns="132945" tIns="66472" rIns="132945" bIns="66472" rtlCol="0"/>
          <a:lstStyle>
            <a:lvl1pPr algn="l">
              <a:defRPr sz="17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720281"/>
          </a:xfrm>
          <a:prstGeom prst="rect">
            <a:avLst/>
          </a:prstGeom>
        </p:spPr>
        <p:txBody>
          <a:bodyPr vert="horz" lIns="132945" tIns="66472" rIns="132945" bIns="66472" rtlCol="0"/>
          <a:lstStyle>
            <a:lvl1pPr algn="r">
              <a:defRPr sz="1700"/>
            </a:lvl1pPr>
          </a:lstStyle>
          <a:p>
            <a:fld id="{EC626703-5A4C-4E93-B10B-34DA12F392DA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13635485"/>
            <a:ext cx="4301543" cy="720279"/>
          </a:xfrm>
          <a:prstGeom prst="rect">
            <a:avLst/>
          </a:prstGeom>
        </p:spPr>
        <p:txBody>
          <a:bodyPr vert="horz" lIns="132945" tIns="66472" rIns="132945" bIns="66472" rtlCol="0" anchor="b"/>
          <a:lstStyle>
            <a:lvl1pPr algn="l">
              <a:defRPr sz="17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2799" y="13635485"/>
            <a:ext cx="4301543" cy="720279"/>
          </a:xfrm>
          <a:prstGeom prst="rect">
            <a:avLst/>
          </a:prstGeom>
        </p:spPr>
        <p:txBody>
          <a:bodyPr vert="horz" lIns="132945" tIns="66472" rIns="132945" bIns="66472" rtlCol="0" anchor="b"/>
          <a:lstStyle>
            <a:lvl1pPr algn="r">
              <a:defRPr sz="1700"/>
            </a:lvl1pPr>
          </a:lstStyle>
          <a:p>
            <a:fld id="{FAF2056B-DB32-48B6-B103-D0F16206E5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720281"/>
          </a:xfrm>
          <a:prstGeom prst="rect">
            <a:avLst/>
          </a:prstGeom>
        </p:spPr>
        <p:txBody>
          <a:bodyPr vert="horz" lIns="132945" tIns="66472" rIns="132945" bIns="66472" rtlCol="0"/>
          <a:lstStyle>
            <a:lvl1pPr algn="l">
              <a:defRPr sz="17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799" y="1"/>
            <a:ext cx="4301543" cy="720281"/>
          </a:xfrm>
          <a:prstGeom prst="rect">
            <a:avLst/>
          </a:prstGeom>
        </p:spPr>
        <p:txBody>
          <a:bodyPr vert="horz" lIns="132945" tIns="66472" rIns="132945" bIns="66472" rtlCol="0"/>
          <a:lstStyle>
            <a:lvl1pPr algn="r">
              <a:defRPr sz="1700"/>
            </a:lvl1pPr>
          </a:lstStyle>
          <a:p>
            <a:fld id="{A8694E5D-EE84-4145-B92C-929C40FBE01F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945" tIns="66472" rIns="132945" bIns="66472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4" y="6908711"/>
            <a:ext cx="7941310" cy="5652584"/>
          </a:xfrm>
          <a:prstGeom prst="rect">
            <a:avLst/>
          </a:prstGeom>
        </p:spPr>
        <p:txBody>
          <a:bodyPr vert="horz" lIns="132945" tIns="66472" rIns="132945" bIns="66472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13635485"/>
            <a:ext cx="4301543" cy="720279"/>
          </a:xfrm>
          <a:prstGeom prst="rect">
            <a:avLst/>
          </a:prstGeom>
        </p:spPr>
        <p:txBody>
          <a:bodyPr vert="horz" lIns="132945" tIns="66472" rIns="132945" bIns="66472" rtlCol="0" anchor="b"/>
          <a:lstStyle>
            <a:lvl1pPr algn="l">
              <a:defRPr sz="17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799" y="13635485"/>
            <a:ext cx="4301543" cy="720279"/>
          </a:xfrm>
          <a:prstGeom prst="rect">
            <a:avLst/>
          </a:prstGeom>
        </p:spPr>
        <p:txBody>
          <a:bodyPr vert="horz" lIns="132945" tIns="66472" rIns="132945" bIns="66472" rtlCol="0" anchor="b"/>
          <a:lstStyle>
            <a:lvl1pPr algn="r">
              <a:defRPr sz="1700"/>
            </a:lvl1pPr>
          </a:lstStyle>
          <a:p>
            <a:fld id="{F152EED7-8DBB-4AE6-8CEF-CC632BE057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28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2548718D-3C22-F61B-3097-19F97A68D7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任意多边形: 形状 23">
            <a:extLst>
              <a:ext uri="{FF2B5EF4-FFF2-40B4-BE49-F238E27FC236}">
                <a16:creationId xmlns:a16="http://schemas.microsoft.com/office/drawing/2014/main" id="{D3B5A148-EF57-5565-56E0-3400E082526C}"/>
              </a:ext>
            </a:extLst>
          </p:cNvPr>
          <p:cNvSpPr/>
          <p:nvPr userDrawn="1"/>
        </p:nvSpPr>
        <p:spPr>
          <a:xfrm>
            <a:off x="0" y="4923228"/>
            <a:ext cx="12192000" cy="1832632"/>
          </a:xfrm>
          <a:custGeom>
            <a:avLst/>
            <a:gdLst>
              <a:gd name="connsiteX0" fmla="*/ 0 w 12192000"/>
              <a:gd name="connsiteY0" fmla="*/ 0 h 2066471"/>
              <a:gd name="connsiteX1" fmla="*/ 93930 w 12192000"/>
              <a:gd name="connsiteY1" fmla="*/ 30968 h 2066471"/>
              <a:gd name="connsiteX2" fmla="*/ 6175095 w 12192000"/>
              <a:gd name="connsiteY2" fmla="*/ 605807 h 2066471"/>
              <a:gd name="connsiteX3" fmla="*/ 11909846 w 12192000"/>
              <a:gd name="connsiteY3" fmla="*/ 121532 h 2066471"/>
              <a:gd name="connsiteX4" fmla="*/ 12192000 w 12192000"/>
              <a:gd name="connsiteY4" fmla="*/ 47768 h 2066471"/>
              <a:gd name="connsiteX5" fmla="*/ 12192000 w 12192000"/>
              <a:gd name="connsiteY5" fmla="*/ 2066471 h 2066471"/>
              <a:gd name="connsiteX6" fmla="*/ 0 w 12192000"/>
              <a:gd name="connsiteY6" fmla="*/ 2066471 h 2066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2066471">
                <a:moveTo>
                  <a:pt x="0" y="0"/>
                </a:moveTo>
                <a:lnTo>
                  <a:pt x="93930" y="30968"/>
                </a:lnTo>
                <a:cubicBezTo>
                  <a:pt x="1265059" y="373368"/>
                  <a:pt x="3549167" y="605807"/>
                  <a:pt x="6175095" y="605807"/>
                </a:cubicBezTo>
                <a:cubicBezTo>
                  <a:pt x="8562302" y="605807"/>
                  <a:pt x="10667014" y="413709"/>
                  <a:pt x="11909846" y="121532"/>
                </a:cubicBezTo>
                <a:lnTo>
                  <a:pt x="12192000" y="47768"/>
                </a:lnTo>
                <a:lnTo>
                  <a:pt x="12192000" y="2066471"/>
                </a:lnTo>
                <a:lnTo>
                  <a:pt x="0" y="2066471"/>
                </a:lnTo>
                <a:close/>
              </a:path>
            </a:pathLst>
          </a:custGeom>
          <a:gradFill flip="none" rotWithShape="1">
            <a:gsLst>
              <a:gs pos="0">
                <a:srgbClr val="FFB25E"/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rgbClr val="FFB25E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76DDE676-A0C4-77B3-5B2D-D53BC244D0AD}"/>
              </a:ext>
            </a:extLst>
          </p:cNvPr>
          <p:cNvSpPr/>
          <p:nvPr userDrawn="1"/>
        </p:nvSpPr>
        <p:spPr>
          <a:xfrm>
            <a:off x="0" y="5013832"/>
            <a:ext cx="12192000" cy="1832632"/>
          </a:xfrm>
          <a:custGeom>
            <a:avLst/>
            <a:gdLst>
              <a:gd name="connsiteX0" fmla="*/ 0 w 12192000"/>
              <a:gd name="connsiteY0" fmla="*/ 0 h 2066471"/>
              <a:gd name="connsiteX1" fmla="*/ 93930 w 12192000"/>
              <a:gd name="connsiteY1" fmla="*/ 30968 h 2066471"/>
              <a:gd name="connsiteX2" fmla="*/ 6175095 w 12192000"/>
              <a:gd name="connsiteY2" fmla="*/ 605807 h 2066471"/>
              <a:gd name="connsiteX3" fmla="*/ 11909846 w 12192000"/>
              <a:gd name="connsiteY3" fmla="*/ 121532 h 2066471"/>
              <a:gd name="connsiteX4" fmla="*/ 12192000 w 12192000"/>
              <a:gd name="connsiteY4" fmla="*/ 47768 h 2066471"/>
              <a:gd name="connsiteX5" fmla="*/ 12192000 w 12192000"/>
              <a:gd name="connsiteY5" fmla="*/ 2066471 h 2066471"/>
              <a:gd name="connsiteX6" fmla="*/ 0 w 12192000"/>
              <a:gd name="connsiteY6" fmla="*/ 2066471 h 2066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2066471">
                <a:moveTo>
                  <a:pt x="0" y="0"/>
                </a:moveTo>
                <a:lnTo>
                  <a:pt x="93930" y="30968"/>
                </a:lnTo>
                <a:cubicBezTo>
                  <a:pt x="1265059" y="373368"/>
                  <a:pt x="3549167" y="605807"/>
                  <a:pt x="6175095" y="605807"/>
                </a:cubicBezTo>
                <a:cubicBezTo>
                  <a:pt x="8562302" y="605807"/>
                  <a:pt x="10667014" y="413709"/>
                  <a:pt x="11909846" y="121532"/>
                </a:cubicBezTo>
                <a:lnTo>
                  <a:pt x="12192000" y="47768"/>
                </a:lnTo>
                <a:lnTo>
                  <a:pt x="12192000" y="2066471"/>
                </a:lnTo>
                <a:lnTo>
                  <a:pt x="0" y="2066471"/>
                </a:lnTo>
                <a:close/>
              </a:path>
            </a:pathLst>
          </a:custGeom>
          <a:gradFill flip="none" rotWithShape="1">
            <a:gsLst>
              <a:gs pos="85000">
                <a:srgbClr val="0B408F"/>
              </a:gs>
              <a:gs pos="0">
                <a:srgbClr val="2178C6"/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26" name="图片 5">
            <a:extLst>
              <a:ext uri="{FF2B5EF4-FFF2-40B4-BE49-F238E27FC236}">
                <a16:creationId xmlns:a16="http://schemas.microsoft.com/office/drawing/2014/main" id="{6F12ECBC-4523-DEC0-1F82-39DD53BE15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750" y="396866"/>
            <a:ext cx="291941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D5F3FF37-40B3-B574-D3DA-B1996F804E51}"/>
              </a:ext>
            </a:extLst>
          </p:cNvPr>
          <p:cNvSpPr txBox="1"/>
          <p:nvPr userDrawn="1"/>
        </p:nvSpPr>
        <p:spPr>
          <a:xfrm>
            <a:off x="4313076" y="6149984"/>
            <a:ext cx="35658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数字基础设施 </a:t>
            </a:r>
            <a:r>
              <a:rPr lang="en-US" altLang="zh-CN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I </a:t>
            </a:r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建设者 </a:t>
            </a:r>
            <a:r>
              <a:rPr lang="en-US" altLang="zh-CN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I </a:t>
            </a:r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运营者 </a:t>
            </a:r>
            <a:r>
              <a:rPr lang="en-US" altLang="zh-CN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I </a:t>
            </a:r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创新者</a:t>
            </a:r>
          </a:p>
        </p:txBody>
      </p:sp>
      <p:sp>
        <p:nvSpPr>
          <p:cNvPr id="17" name="内容占位符 16">
            <a:extLst>
              <a:ext uri="{FF2B5EF4-FFF2-40B4-BE49-F238E27FC236}">
                <a16:creationId xmlns:a16="http://schemas.microsoft.com/office/drawing/2014/main" id="{4A0AEFED-3126-4CD3-9E60-46715ED4F41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440238" y="3848702"/>
            <a:ext cx="3311525" cy="3421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汇报人：</a:t>
            </a:r>
            <a:endParaRPr lang="en-US" altLang="zh-CN" dirty="0"/>
          </a:p>
        </p:txBody>
      </p:sp>
      <p:sp>
        <p:nvSpPr>
          <p:cNvPr id="18" name="标题 17">
            <a:extLst>
              <a:ext uri="{FF2B5EF4-FFF2-40B4-BE49-F238E27FC236}">
                <a16:creationId xmlns:a16="http://schemas.microsoft.com/office/drawing/2014/main" id="{0280B13C-2559-4D0C-908A-5FE2D58946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375" y="2311234"/>
            <a:ext cx="11017250" cy="790185"/>
          </a:xfrm>
        </p:spPr>
        <p:txBody>
          <a:bodyPr>
            <a:no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工业互联网与物联网研究所</a:t>
            </a:r>
          </a:p>
        </p:txBody>
      </p:sp>
      <p:sp>
        <p:nvSpPr>
          <p:cNvPr id="22" name="内容占位符 21">
            <a:extLst>
              <a:ext uri="{FF2B5EF4-FFF2-40B4-BE49-F238E27FC236}">
                <a16:creationId xmlns:a16="http://schemas.microsoft.com/office/drawing/2014/main" id="{C72C2A86-7342-44EB-B100-1CAD3491FF0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7375" y="3147209"/>
            <a:ext cx="11017250" cy="380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r">
              <a:buNone/>
              <a:defRPr/>
            </a:lvl2pPr>
          </a:lstStyle>
          <a:p>
            <a:pPr lvl="0"/>
            <a:r>
              <a:rPr lang="en-US" altLang="zh-CN" dirty="0"/>
              <a:t>Institute for Industrial Internet &amp; Internet of Things</a:t>
            </a:r>
          </a:p>
        </p:txBody>
      </p:sp>
      <p:sp>
        <p:nvSpPr>
          <p:cNvPr id="23" name="内容占位符 16">
            <a:extLst>
              <a:ext uri="{FF2B5EF4-FFF2-40B4-BE49-F238E27FC236}">
                <a16:creationId xmlns:a16="http://schemas.microsoft.com/office/drawing/2014/main" id="{3DCA5A06-B7CB-4911-BE95-57DB304C3D8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440238" y="4281447"/>
            <a:ext cx="3311525" cy="3421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汇报时间：</a:t>
            </a:r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00CF532C-9C5C-98A8-FB79-1823E4C811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92488" y="350034"/>
            <a:ext cx="2886075" cy="438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4" orient="horz" pos="43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76A8604-499D-9BF2-27CD-65D9F9CBD563}"/>
              </a:ext>
            </a:extLst>
          </p:cNvPr>
          <p:cNvSpPr/>
          <p:nvPr userDrawn="1"/>
        </p:nvSpPr>
        <p:spPr>
          <a:xfrm>
            <a:off x="0" y="0"/>
            <a:ext cx="12192000" cy="9662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C5DA697-F632-45EF-A195-415F96A11727}"/>
              </a:ext>
            </a:extLst>
          </p:cNvPr>
          <p:cNvSpPr txBox="1"/>
          <p:nvPr userDrawn="1"/>
        </p:nvSpPr>
        <p:spPr>
          <a:xfrm>
            <a:off x="407988" y="488962"/>
            <a:ext cx="25689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3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DIRECTORY</a:t>
            </a:r>
            <a:endParaRPr lang="zh-CN" altLang="en-US" sz="3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内容占位符 17">
            <a:extLst>
              <a:ext uri="{FF2B5EF4-FFF2-40B4-BE49-F238E27FC236}">
                <a16:creationId xmlns:a16="http://schemas.microsoft.com/office/drawing/2014/main" id="{5F092505-1876-455E-8F16-33E036EE3F5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29972" y="2011551"/>
            <a:ext cx="5862637" cy="39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D2831E73-1582-BE82-74EE-6FC8822DDD55}"/>
              </a:ext>
            </a:extLst>
          </p:cNvPr>
          <p:cNvGrpSpPr/>
          <p:nvPr userDrawn="1"/>
        </p:nvGrpSpPr>
        <p:grpSpPr>
          <a:xfrm>
            <a:off x="458275" y="1566180"/>
            <a:ext cx="2478175" cy="87643"/>
            <a:chOff x="0" y="4843555"/>
            <a:chExt cx="12208704" cy="208600"/>
          </a:xfrm>
        </p:grpSpPr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8AF60782-55FE-D703-0B69-FD5C269CB1B9}"/>
                </a:ext>
              </a:extLst>
            </p:cNvPr>
            <p:cNvSpPr/>
            <p:nvPr/>
          </p:nvSpPr>
          <p:spPr>
            <a:xfrm>
              <a:off x="0" y="4843555"/>
              <a:ext cx="6255910" cy="197113"/>
            </a:xfrm>
            <a:custGeom>
              <a:avLst/>
              <a:gdLst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623984 w 5973916"/>
                <a:gd name="connsiteY2" fmla="*/ 39346 h 194573"/>
                <a:gd name="connsiteX3" fmla="*/ 5844746 w 5973916"/>
                <a:gd name="connsiteY3" fmla="*/ 100150 h 194573"/>
                <a:gd name="connsiteX4" fmla="*/ 5973916 w 5973916"/>
                <a:gd name="connsiteY4" fmla="*/ 151213 h 194573"/>
                <a:gd name="connsiteX5" fmla="*/ 5878390 w 5973916"/>
                <a:gd name="connsiteY5" fmla="*/ 177727 h 194573"/>
                <a:gd name="connsiteX6" fmla="*/ 5796224 w 5973916"/>
                <a:gd name="connsiteY6" fmla="*/ 194573 h 194573"/>
                <a:gd name="connsiteX7" fmla="*/ 0 w 5973916"/>
                <a:gd name="connsiteY7" fmla="*/ 194573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623984 w 5973916"/>
                <a:gd name="connsiteY2" fmla="*/ 39346 h 194573"/>
                <a:gd name="connsiteX3" fmla="*/ 5844746 w 5973916"/>
                <a:gd name="connsiteY3" fmla="*/ 100150 h 194573"/>
                <a:gd name="connsiteX4" fmla="*/ 5973916 w 5973916"/>
                <a:gd name="connsiteY4" fmla="*/ 151213 h 194573"/>
                <a:gd name="connsiteX5" fmla="*/ 5878390 w 5973916"/>
                <a:gd name="connsiteY5" fmla="*/ 177727 h 194573"/>
                <a:gd name="connsiteX6" fmla="*/ 5796224 w 5973916"/>
                <a:gd name="connsiteY6" fmla="*/ 194573 h 194573"/>
                <a:gd name="connsiteX7" fmla="*/ 0 w 5973916"/>
                <a:gd name="connsiteY7" fmla="*/ 194573 h 194573"/>
                <a:gd name="connsiteX8" fmla="*/ 0 w 5973916"/>
                <a:gd name="connsiteY8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623984 w 5973916"/>
                <a:gd name="connsiteY2" fmla="*/ 39346 h 194573"/>
                <a:gd name="connsiteX3" fmla="*/ 5844746 w 5973916"/>
                <a:gd name="connsiteY3" fmla="*/ 100150 h 194573"/>
                <a:gd name="connsiteX4" fmla="*/ 5973916 w 5973916"/>
                <a:gd name="connsiteY4" fmla="*/ 151213 h 194573"/>
                <a:gd name="connsiteX5" fmla="*/ 5878390 w 5973916"/>
                <a:gd name="connsiteY5" fmla="*/ 177727 h 194573"/>
                <a:gd name="connsiteX6" fmla="*/ 5796224 w 5973916"/>
                <a:gd name="connsiteY6" fmla="*/ 194573 h 194573"/>
                <a:gd name="connsiteX7" fmla="*/ 0 w 5973916"/>
                <a:gd name="connsiteY7" fmla="*/ 194573 h 194573"/>
                <a:gd name="connsiteX8" fmla="*/ 0 w 5973916"/>
                <a:gd name="connsiteY8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78390 w 5973916"/>
                <a:gd name="connsiteY4" fmla="*/ 177727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78390 w 5973916"/>
                <a:gd name="connsiteY4" fmla="*/ 177727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78390 w 5973916"/>
                <a:gd name="connsiteY4" fmla="*/ 177727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86963 w 5973916"/>
                <a:gd name="connsiteY4" fmla="*/ 179632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86963 w 5973916"/>
                <a:gd name="connsiteY4" fmla="*/ 179632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86963 w 5973916"/>
                <a:gd name="connsiteY4" fmla="*/ 179632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19 h 194592"/>
                <a:gd name="connsiteX1" fmla="*/ 5374897 w 5973916"/>
                <a:gd name="connsiteY1" fmla="*/ 19 h 194592"/>
                <a:gd name="connsiteX2" fmla="*/ 5844746 w 5973916"/>
                <a:gd name="connsiteY2" fmla="*/ 100169 h 194592"/>
                <a:gd name="connsiteX3" fmla="*/ 5973916 w 5973916"/>
                <a:gd name="connsiteY3" fmla="*/ 151232 h 194592"/>
                <a:gd name="connsiteX4" fmla="*/ 5886963 w 5973916"/>
                <a:gd name="connsiteY4" fmla="*/ 179651 h 194592"/>
                <a:gd name="connsiteX5" fmla="*/ 5796224 w 5973916"/>
                <a:gd name="connsiteY5" fmla="*/ 194592 h 194592"/>
                <a:gd name="connsiteX6" fmla="*/ 0 w 5973916"/>
                <a:gd name="connsiteY6" fmla="*/ 194592 h 194592"/>
                <a:gd name="connsiteX7" fmla="*/ 0 w 5973916"/>
                <a:gd name="connsiteY7" fmla="*/ 19 h 194592"/>
                <a:gd name="connsiteX0" fmla="*/ 0 w 5973916"/>
                <a:gd name="connsiteY0" fmla="*/ 19 h 194592"/>
                <a:gd name="connsiteX1" fmla="*/ 5374897 w 5973916"/>
                <a:gd name="connsiteY1" fmla="*/ 19 h 194592"/>
                <a:gd name="connsiteX2" fmla="*/ 5844746 w 5973916"/>
                <a:gd name="connsiteY2" fmla="*/ 100169 h 194592"/>
                <a:gd name="connsiteX3" fmla="*/ 5973916 w 5973916"/>
                <a:gd name="connsiteY3" fmla="*/ 151232 h 194592"/>
                <a:gd name="connsiteX4" fmla="*/ 5886963 w 5973916"/>
                <a:gd name="connsiteY4" fmla="*/ 179651 h 194592"/>
                <a:gd name="connsiteX5" fmla="*/ 5796224 w 5973916"/>
                <a:gd name="connsiteY5" fmla="*/ 194592 h 194592"/>
                <a:gd name="connsiteX6" fmla="*/ 0 w 5973916"/>
                <a:gd name="connsiteY6" fmla="*/ 194592 h 194592"/>
                <a:gd name="connsiteX7" fmla="*/ 0 w 5973916"/>
                <a:gd name="connsiteY7" fmla="*/ 19 h 194592"/>
                <a:gd name="connsiteX0" fmla="*/ 0 w 6017259"/>
                <a:gd name="connsiteY0" fmla="*/ 0 h 194573"/>
                <a:gd name="connsiteX1" fmla="*/ 5374897 w 6017259"/>
                <a:gd name="connsiteY1" fmla="*/ 0 h 194573"/>
                <a:gd name="connsiteX2" fmla="*/ 5973916 w 6017259"/>
                <a:gd name="connsiteY2" fmla="*/ 151213 h 194573"/>
                <a:gd name="connsiteX3" fmla="*/ 5886963 w 6017259"/>
                <a:gd name="connsiteY3" fmla="*/ 179632 h 194573"/>
                <a:gd name="connsiteX4" fmla="*/ 5796224 w 6017259"/>
                <a:gd name="connsiteY4" fmla="*/ 194573 h 194573"/>
                <a:gd name="connsiteX5" fmla="*/ 0 w 6017259"/>
                <a:gd name="connsiteY5" fmla="*/ 194573 h 194573"/>
                <a:gd name="connsiteX6" fmla="*/ 0 w 6017259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6963 w 5973916"/>
                <a:gd name="connsiteY3" fmla="*/ 179632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928"/>
                <a:gd name="connsiteX1" fmla="*/ 5374897 w 5973916"/>
                <a:gd name="connsiteY1" fmla="*/ 0 h 194928"/>
                <a:gd name="connsiteX2" fmla="*/ 5973916 w 5973916"/>
                <a:gd name="connsiteY2" fmla="*/ 151213 h 194928"/>
                <a:gd name="connsiteX3" fmla="*/ 5899346 w 5973916"/>
                <a:gd name="connsiteY3" fmla="*/ 184394 h 194928"/>
                <a:gd name="connsiteX4" fmla="*/ 5796224 w 5973916"/>
                <a:gd name="connsiteY4" fmla="*/ 194573 h 194928"/>
                <a:gd name="connsiteX5" fmla="*/ 0 w 5973916"/>
                <a:gd name="connsiteY5" fmla="*/ 194573 h 194928"/>
                <a:gd name="connsiteX6" fmla="*/ 0 w 5973916"/>
                <a:gd name="connsiteY6" fmla="*/ 0 h 194928"/>
                <a:gd name="connsiteX0" fmla="*/ 0 w 5973916"/>
                <a:gd name="connsiteY0" fmla="*/ 0 h 194928"/>
                <a:gd name="connsiteX1" fmla="*/ 5374897 w 5973916"/>
                <a:gd name="connsiteY1" fmla="*/ 0 h 194928"/>
                <a:gd name="connsiteX2" fmla="*/ 5973916 w 5973916"/>
                <a:gd name="connsiteY2" fmla="*/ 151213 h 194928"/>
                <a:gd name="connsiteX3" fmla="*/ 5899346 w 5973916"/>
                <a:gd name="connsiteY3" fmla="*/ 184394 h 194928"/>
                <a:gd name="connsiteX4" fmla="*/ 5796224 w 5973916"/>
                <a:gd name="connsiteY4" fmla="*/ 194573 h 194928"/>
                <a:gd name="connsiteX5" fmla="*/ 0 w 5973916"/>
                <a:gd name="connsiteY5" fmla="*/ 194573 h 194928"/>
                <a:gd name="connsiteX6" fmla="*/ 0 w 5973916"/>
                <a:gd name="connsiteY6" fmla="*/ 0 h 194928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99346 w 5973916"/>
                <a:gd name="connsiteY3" fmla="*/ 18439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7916 w 5973916"/>
                <a:gd name="connsiteY3" fmla="*/ 18058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7916 w 5973916"/>
                <a:gd name="connsiteY3" fmla="*/ 18058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7916 w 5973916"/>
                <a:gd name="connsiteY3" fmla="*/ 18058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7113"/>
                <a:gd name="connsiteX1" fmla="*/ 5374897 w 5973916"/>
                <a:gd name="connsiteY1" fmla="*/ 0 h 197113"/>
                <a:gd name="connsiteX2" fmla="*/ 5973916 w 5973916"/>
                <a:gd name="connsiteY2" fmla="*/ 151213 h 197113"/>
                <a:gd name="connsiteX3" fmla="*/ 5909824 w 5973916"/>
                <a:gd name="connsiteY3" fmla="*/ 177727 h 197113"/>
                <a:gd name="connsiteX4" fmla="*/ 5763408 w 5973916"/>
                <a:gd name="connsiteY4" fmla="*/ 197113 h 197113"/>
                <a:gd name="connsiteX5" fmla="*/ 0 w 5973916"/>
                <a:gd name="connsiteY5" fmla="*/ 194573 h 197113"/>
                <a:gd name="connsiteX6" fmla="*/ 0 w 5973916"/>
                <a:gd name="connsiteY6" fmla="*/ 0 h 197113"/>
                <a:gd name="connsiteX0" fmla="*/ 0 w 5973916"/>
                <a:gd name="connsiteY0" fmla="*/ 0 h 197113"/>
                <a:gd name="connsiteX1" fmla="*/ 5374897 w 5973916"/>
                <a:gd name="connsiteY1" fmla="*/ 0 h 197113"/>
                <a:gd name="connsiteX2" fmla="*/ 5973916 w 5973916"/>
                <a:gd name="connsiteY2" fmla="*/ 151213 h 197113"/>
                <a:gd name="connsiteX3" fmla="*/ 5893416 w 5973916"/>
                <a:gd name="connsiteY3" fmla="*/ 178997 h 197113"/>
                <a:gd name="connsiteX4" fmla="*/ 5763408 w 5973916"/>
                <a:gd name="connsiteY4" fmla="*/ 197113 h 197113"/>
                <a:gd name="connsiteX5" fmla="*/ 0 w 5973916"/>
                <a:gd name="connsiteY5" fmla="*/ 194573 h 197113"/>
                <a:gd name="connsiteX6" fmla="*/ 0 w 5973916"/>
                <a:gd name="connsiteY6" fmla="*/ 0 h 19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73916" h="197113">
                  <a:moveTo>
                    <a:pt x="0" y="0"/>
                  </a:moveTo>
                  <a:lnTo>
                    <a:pt x="5374897" y="0"/>
                  </a:lnTo>
                  <a:cubicBezTo>
                    <a:pt x="5719993" y="33774"/>
                    <a:pt x="5888572" y="121274"/>
                    <a:pt x="5973916" y="151213"/>
                  </a:cubicBezTo>
                  <a:cubicBezTo>
                    <a:pt x="5944932" y="160686"/>
                    <a:pt x="5924305" y="168572"/>
                    <a:pt x="5893416" y="178997"/>
                  </a:cubicBezTo>
                  <a:cubicBezTo>
                    <a:pt x="5862852" y="190327"/>
                    <a:pt x="5793972" y="192450"/>
                    <a:pt x="5763408" y="197113"/>
                  </a:cubicBezTo>
                  <a:lnTo>
                    <a:pt x="0" y="19457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1125E"/>
                </a:gs>
                <a:gs pos="46000">
                  <a:schemeClr val="accent5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599CB856-B656-FFB5-D161-925C0E1966C7}"/>
                </a:ext>
              </a:extLst>
            </p:cNvPr>
            <p:cNvSpPr/>
            <p:nvPr/>
          </p:nvSpPr>
          <p:spPr>
            <a:xfrm flipH="1" flipV="1">
              <a:off x="5952794" y="4855042"/>
              <a:ext cx="6255910" cy="197113"/>
            </a:xfrm>
            <a:custGeom>
              <a:avLst/>
              <a:gdLst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623984 w 5973916"/>
                <a:gd name="connsiteY2" fmla="*/ 39346 h 194573"/>
                <a:gd name="connsiteX3" fmla="*/ 5844746 w 5973916"/>
                <a:gd name="connsiteY3" fmla="*/ 100150 h 194573"/>
                <a:gd name="connsiteX4" fmla="*/ 5973916 w 5973916"/>
                <a:gd name="connsiteY4" fmla="*/ 151213 h 194573"/>
                <a:gd name="connsiteX5" fmla="*/ 5878390 w 5973916"/>
                <a:gd name="connsiteY5" fmla="*/ 177727 h 194573"/>
                <a:gd name="connsiteX6" fmla="*/ 5796224 w 5973916"/>
                <a:gd name="connsiteY6" fmla="*/ 194573 h 194573"/>
                <a:gd name="connsiteX7" fmla="*/ 0 w 5973916"/>
                <a:gd name="connsiteY7" fmla="*/ 194573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623984 w 5973916"/>
                <a:gd name="connsiteY2" fmla="*/ 39346 h 194573"/>
                <a:gd name="connsiteX3" fmla="*/ 5844746 w 5973916"/>
                <a:gd name="connsiteY3" fmla="*/ 100150 h 194573"/>
                <a:gd name="connsiteX4" fmla="*/ 5973916 w 5973916"/>
                <a:gd name="connsiteY4" fmla="*/ 151213 h 194573"/>
                <a:gd name="connsiteX5" fmla="*/ 5878390 w 5973916"/>
                <a:gd name="connsiteY5" fmla="*/ 177727 h 194573"/>
                <a:gd name="connsiteX6" fmla="*/ 5796224 w 5973916"/>
                <a:gd name="connsiteY6" fmla="*/ 194573 h 194573"/>
                <a:gd name="connsiteX7" fmla="*/ 0 w 5973916"/>
                <a:gd name="connsiteY7" fmla="*/ 194573 h 194573"/>
                <a:gd name="connsiteX8" fmla="*/ 0 w 5973916"/>
                <a:gd name="connsiteY8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623984 w 5973916"/>
                <a:gd name="connsiteY2" fmla="*/ 39346 h 194573"/>
                <a:gd name="connsiteX3" fmla="*/ 5844746 w 5973916"/>
                <a:gd name="connsiteY3" fmla="*/ 100150 h 194573"/>
                <a:gd name="connsiteX4" fmla="*/ 5973916 w 5973916"/>
                <a:gd name="connsiteY4" fmla="*/ 151213 h 194573"/>
                <a:gd name="connsiteX5" fmla="*/ 5878390 w 5973916"/>
                <a:gd name="connsiteY5" fmla="*/ 177727 h 194573"/>
                <a:gd name="connsiteX6" fmla="*/ 5796224 w 5973916"/>
                <a:gd name="connsiteY6" fmla="*/ 194573 h 194573"/>
                <a:gd name="connsiteX7" fmla="*/ 0 w 5973916"/>
                <a:gd name="connsiteY7" fmla="*/ 194573 h 194573"/>
                <a:gd name="connsiteX8" fmla="*/ 0 w 5973916"/>
                <a:gd name="connsiteY8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78390 w 5973916"/>
                <a:gd name="connsiteY4" fmla="*/ 177727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78390 w 5973916"/>
                <a:gd name="connsiteY4" fmla="*/ 177727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78390 w 5973916"/>
                <a:gd name="connsiteY4" fmla="*/ 177727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86963 w 5973916"/>
                <a:gd name="connsiteY4" fmla="*/ 179632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86963 w 5973916"/>
                <a:gd name="connsiteY4" fmla="*/ 179632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844746 w 5973916"/>
                <a:gd name="connsiteY2" fmla="*/ 100150 h 194573"/>
                <a:gd name="connsiteX3" fmla="*/ 5973916 w 5973916"/>
                <a:gd name="connsiteY3" fmla="*/ 151213 h 194573"/>
                <a:gd name="connsiteX4" fmla="*/ 5886963 w 5973916"/>
                <a:gd name="connsiteY4" fmla="*/ 179632 h 194573"/>
                <a:gd name="connsiteX5" fmla="*/ 5796224 w 5973916"/>
                <a:gd name="connsiteY5" fmla="*/ 194573 h 194573"/>
                <a:gd name="connsiteX6" fmla="*/ 0 w 5973916"/>
                <a:gd name="connsiteY6" fmla="*/ 194573 h 194573"/>
                <a:gd name="connsiteX7" fmla="*/ 0 w 5973916"/>
                <a:gd name="connsiteY7" fmla="*/ 0 h 194573"/>
                <a:gd name="connsiteX0" fmla="*/ 0 w 5973916"/>
                <a:gd name="connsiteY0" fmla="*/ 19 h 194592"/>
                <a:gd name="connsiteX1" fmla="*/ 5374897 w 5973916"/>
                <a:gd name="connsiteY1" fmla="*/ 19 h 194592"/>
                <a:gd name="connsiteX2" fmla="*/ 5844746 w 5973916"/>
                <a:gd name="connsiteY2" fmla="*/ 100169 h 194592"/>
                <a:gd name="connsiteX3" fmla="*/ 5973916 w 5973916"/>
                <a:gd name="connsiteY3" fmla="*/ 151232 h 194592"/>
                <a:gd name="connsiteX4" fmla="*/ 5886963 w 5973916"/>
                <a:gd name="connsiteY4" fmla="*/ 179651 h 194592"/>
                <a:gd name="connsiteX5" fmla="*/ 5796224 w 5973916"/>
                <a:gd name="connsiteY5" fmla="*/ 194592 h 194592"/>
                <a:gd name="connsiteX6" fmla="*/ 0 w 5973916"/>
                <a:gd name="connsiteY6" fmla="*/ 194592 h 194592"/>
                <a:gd name="connsiteX7" fmla="*/ 0 w 5973916"/>
                <a:gd name="connsiteY7" fmla="*/ 19 h 194592"/>
                <a:gd name="connsiteX0" fmla="*/ 0 w 5973916"/>
                <a:gd name="connsiteY0" fmla="*/ 19 h 194592"/>
                <a:gd name="connsiteX1" fmla="*/ 5374897 w 5973916"/>
                <a:gd name="connsiteY1" fmla="*/ 19 h 194592"/>
                <a:gd name="connsiteX2" fmla="*/ 5844746 w 5973916"/>
                <a:gd name="connsiteY2" fmla="*/ 100169 h 194592"/>
                <a:gd name="connsiteX3" fmla="*/ 5973916 w 5973916"/>
                <a:gd name="connsiteY3" fmla="*/ 151232 h 194592"/>
                <a:gd name="connsiteX4" fmla="*/ 5886963 w 5973916"/>
                <a:gd name="connsiteY4" fmla="*/ 179651 h 194592"/>
                <a:gd name="connsiteX5" fmla="*/ 5796224 w 5973916"/>
                <a:gd name="connsiteY5" fmla="*/ 194592 h 194592"/>
                <a:gd name="connsiteX6" fmla="*/ 0 w 5973916"/>
                <a:gd name="connsiteY6" fmla="*/ 194592 h 194592"/>
                <a:gd name="connsiteX7" fmla="*/ 0 w 5973916"/>
                <a:gd name="connsiteY7" fmla="*/ 19 h 194592"/>
                <a:gd name="connsiteX0" fmla="*/ 0 w 6017259"/>
                <a:gd name="connsiteY0" fmla="*/ 0 h 194573"/>
                <a:gd name="connsiteX1" fmla="*/ 5374897 w 6017259"/>
                <a:gd name="connsiteY1" fmla="*/ 0 h 194573"/>
                <a:gd name="connsiteX2" fmla="*/ 5973916 w 6017259"/>
                <a:gd name="connsiteY2" fmla="*/ 151213 h 194573"/>
                <a:gd name="connsiteX3" fmla="*/ 5886963 w 6017259"/>
                <a:gd name="connsiteY3" fmla="*/ 179632 h 194573"/>
                <a:gd name="connsiteX4" fmla="*/ 5796224 w 6017259"/>
                <a:gd name="connsiteY4" fmla="*/ 194573 h 194573"/>
                <a:gd name="connsiteX5" fmla="*/ 0 w 6017259"/>
                <a:gd name="connsiteY5" fmla="*/ 194573 h 194573"/>
                <a:gd name="connsiteX6" fmla="*/ 0 w 6017259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6963 w 5973916"/>
                <a:gd name="connsiteY3" fmla="*/ 179632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928"/>
                <a:gd name="connsiteX1" fmla="*/ 5374897 w 5973916"/>
                <a:gd name="connsiteY1" fmla="*/ 0 h 194928"/>
                <a:gd name="connsiteX2" fmla="*/ 5973916 w 5973916"/>
                <a:gd name="connsiteY2" fmla="*/ 151213 h 194928"/>
                <a:gd name="connsiteX3" fmla="*/ 5899346 w 5973916"/>
                <a:gd name="connsiteY3" fmla="*/ 184394 h 194928"/>
                <a:gd name="connsiteX4" fmla="*/ 5796224 w 5973916"/>
                <a:gd name="connsiteY4" fmla="*/ 194573 h 194928"/>
                <a:gd name="connsiteX5" fmla="*/ 0 w 5973916"/>
                <a:gd name="connsiteY5" fmla="*/ 194573 h 194928"/>
                <a:gd name="connsiteX6" fmla="*/ 0 w 5973916"/>
                <a:gd name="connsiteY6" fmla="*/ 0 h 194928"/>
                <a:gd name="connsiteX0" fmla="*/ 0 w 5973916"/>
                <a:gd name="connsiteY0" fmla="*/ 0 h 194928"/>
                <a:gd name="connsiteX1" fmla="*/ 5374897 w 5973916"/>
                <a:gd name="connsiteY1" fmla="*/ 0 h 194928"/>
                <a:gd name="connsiteX2" fmla="*/ 5973916 w 5973916"/>
                <a:gd name="connsiteY2" fmla="*/ 151213 h 194928"/>
                <a:gd name="connsiteX3" fmla="*/ 5899346 w 5973916"/>
                <a:gd name="connsiteY3" fmla="*/ 184394 h 194928"/>
                <a:gd name="connsiteX4" fmla="*/ 5796224 w 5973916"/>
                <a:gd name="connsiteY4" fmla="*/ 194573 h 194928"/>
                <a:gd name="connsiteX5" fmla="*/ 0 w 5973916"/>
                <a:gd name="connsiteY5" fmla="*/ 194573 h 194928"/>
                <a:gd name="connsiteX6" fmla="*/ 0 w 5973916"/>
                <a:gd name="connsiteY6" fmla="*/ 0 h 194928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99346 w 5973916"/>
                <a:gd name="connsiteY3" fmla="*/ 18439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7916 w 5973916"/>
                <a:gd name="connsiteY3" fmla="*/ 18058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7916 w 5973916"/>
                <a:gd name="connsiteY3" fmla="*/ 18058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887916 w 5973916"/>
                <a:gd name="connsiteY3" fmla="*/ 180584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4573"/>
                <a:gd name="connsiteX1" fmla="*/ 5374897 w 5973916"/>
                <a:gd name="connsiteY1" fmla="*/ 0 h 194573"/>
                <a:gd name="connsiteX2" fmla="*/ 5973916 w 5973916"/>
                <a:gd name="connsiteY2" fmla="*/ 151213 h 194573"/>
                <a:gd name="connsiteX3" fmla="*/ 5909824 w 5973916"/>
                <a:gd name="connsiteY3" fmla="*/ 177727 h 194573"/>
                <a:gd name="connsiteX4" fmla="*/ 5796224 w 5973916"/>
                <a:gd name="connsiteY4" fmla="*/ 194573 h 194573"/>
                <a:gd name="connsiteX5" fmla="*/ 0 w 5973916"/>
                <a:gd name="connsiteY5" fmla="*/ 194573 h 194573"/>
                <a:gd name="connsiteX6" fmla="*/ 0 w 5973916"/>
                <a:gd name="connsiteY6" fmla="*/ 0 h 194573"/>
                <a:gd name="connsiteX0" fmla="*/ 0 w 5973916"/>
                <a:gd name="connsiteY0" fmla="*/ 0 h 197113"/>
                <a:gd name="connsiteX1" fmla="*/ 5374897 w 5973916"/>
                <a:gd name="connsiteY1" fmla="*/ 0 h 197113"/>
                <a:gd name="connsiteX2" fmla="*/ 5973916 w 5973916"/>
                <a:gd name="connsiteY2" fmla="*/ 151213 h 197113"/>
                <a:gd name="connsiteX3" fmla="*/ 5909824 w 5973916"/>
                <a:gd name="connsiteY3" fmla="*/ 177727 h 197113"/>
                <a:gd name="connsiteX4" fmla="*/ 5763408 w 5973916"/>
                <a:gd name="connsiteY4" fmla="*/ 197113 h 197113"/>
                <a:gd name="connsiteX5" fmla="*/ 0 w 5973916"/>
                <a:gd name="connsiteY5" fmla="*/ 194573 h 197113"/>
                <a:gd name="connsiteX6" fmla="*/ 0 w 5973916"/>
                <a:gd name="connsiteY6" fmla="*/ 0 h 197113"/>
                <a:gd name="connsiteX0" fmla="*/ 0 w 5973916"/>
                <a:gd name="connsiteY0" fmla="*/ 0 h 197113"/>
                <a:gd name="connsiteX1" fmla="*/ 5374897 w 5973916"/>
                <a:gd name="connsiteY1" fmla="*/ 0 h 197113"/>
                <a:gd name="connsiteX2" fmla="*/ 5973916 w 5973916"/>
                <a:gd name="connsiteY2" fmla="*/ 151213 h 197113"/>
                <a:gd name="connsiteX3" fmla="*/ 5893416 w 5973916"/>
                <a:gd name="connsiteY3" fmla="*/ 178997 h 197113"/>
                <a:gd name="connsiteX4" fmla="*/ 5763408 w 5973916"/>
                <a:gd name="connsiteY4" fmla="*/ 197113 h 197113"/>
                <a:gd name="connsiteX5" fmla="*/ 0 w 5973916"/>
                <a:gd name="connsiteY5" fmla="*/ 194573 h 197113"/>
                <a:gd name="connsiteX6" fmla="*/ 0 w 5973916"/>
                <a:gd name="connsiteY6" fmla="*/ 0 h 197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73916" h="197113">
                  <a:moveTo>
                    <a:pt x="0" y="0"/>
                  </a:moveTo>
                  <a:lnTo>
                    <a:pt x="5374897" y="0"/>
                  </a:lnTo>
                  <a:cubicBezTo>
                    <a:pt x="5719993" y="33774"/>
                    <a:pt x="5888572" y="121274"/>
                    <a:pt x="5973916" y="151213"/>
                  </a:cubicBezTo>
                  <a:cubicBezTo>
                    <a:pt x="5944932" y="160686"/>
                    <a:pt x="5924305" y="168572"/>
                    <a:pt x="5893416" y="178997"/>
                  </a:cubicBezTo>
                  <a:cubicBezTo>
                    <a:pt x="5862852" y="190327"/>
                    <a:pt x="5793972" y="192450"/>
                    <a:pt x="5763408" y="197113"/>
                  </a:cubicBezTo>
                  <a:lnTo>
                    <a:pt x="0" y="19457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50000">
                  <a:srgbClr val="ED6D00"/>
                </a:gs>
                <a:gs pos="100000">
                  <a:srgbClr val="F6AD28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7" name="内容占位符 17">
            <a:extLst>
              <a:ext uri="{FF2B5EF4-FFF2-40B4-BE49-F238E27FC236}">
                <a16:creationId xmlns:a16="http://schemas.microsoft.com/office/drawing/2014/main" id="{F9949089-9952-CEF6-898B-3932D719517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29972" y="2839915"/>
            <a:ext cx="5862637" cy="39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内容占位符 17">
            <a:extLst>
              <a:ext uri="{FF2B5EF4-FFF2-40B4-BE49-F238E27FC236}">
                <a16:creationId xmlns:a16="http://schemas.microsoft.com/office/drawing/2014/main" id="{CD757EDD-D9EC-7BDA-9704-8CE84B5502F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029972" y="3668279"/>
            <a:ext cx="5862637" cy="39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2" name="内容占位符 17">
            <a:extLst>
              <a:ext uri="{FF2B5EF4-FFF2-40B4-BE49-F238E27FC236}">
                <a16:creationId xmlns:a16="http://schemas.microsoft.com/office/drawing/2014/main" id="{7B9B0D64-4F26-A359-AC48-2284E09DDD4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029972" y="4496643"/>
            <a:ext cx="5862637" cy="39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内容占位符 17">
            <a:extLst>
              <a:ext uri="{FF2B5EF4-FFF2-40B4-BE49-F238E27FC236}">
                <a16:creationId xmlns:a16="http://schemas.microsoft.com/office/drawing/2014/main" id="{44937726-C3A8-F05A-E471-A00CF0BE811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029972" y="5325008"/>
            <a:ext cx="5862637" cy="396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标题 24">
            <a:extLst>
              <a:ext uri="{FF2B5EF4-FFF2-40B4-BE49-F238E27FC236}">
                <a16:creationId xmlns:a16="http://schemas.microsoft.com/office/drawing/2014/main" id="{E02165E4-D25E-4BDB-89D0-3CF104405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195326"/>
            <a:ext cx="9144427" cy="44577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13575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6E6B2D-1FFD-4D01-851F-BE2CC43E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195326"/>
            <a:ext cx="9130285" cy="445770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A824437-04F6-4CFC-8532-4BC45FEF3A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6575" y="1057275"/>
            <a:ext cx="11118850" cy="538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9908714" y="6463187"/>
            <a:ext cx="1344026" cy="32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Font typeface="Arial" panose="020B0604020202020204" pitchFamily="34" charset="0"/>
              <a:buNone/>
              <a:defRPr sz="950" kern="1200">
                <a:solidFill>
                  <a:srgbClr val="00125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 dirty="0"/>
              <a:t>P</a:t>
            </a:r>
            <a:fld id="{14C3C1BB-2CB7-4B46-9869-50D2F6B9EAFD}" type="slidenum">
              <a:rPr lang="en-US" altLang="zh-CN" sz="1100" smtClean="0"/>
              <a:t>‹#›</a:t>
            </a:fld>
            <a:endParaRPr lang="zh-CN" altLang="en-US" sz="1100" dirty="0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268664" y="195326"/>
            <a:ext cx="9125146" cy="44577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9EC99EA-76F9-41E0-A6E0-5B0F0A1031BC}"/>
              </a:ext>
            </a:extLst>
          </p:cNvPr>
          <p:cNvSpPr txBox="1"/>
          <p:nvPr userDrawn="1"/>
        </p:nvSpPr>
        <p:spPr>
          <a:xfrm>
            <a:off x="11094720" y="6421120"/>
            <a:ext cx="448402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97AD8A61-37C4-4C1A-8C66-3E50FEB2F875}"/>
              </a:ext>
            </a:extLst>
          </p:cNvPr>
          <p:cNvSpPr txBox="1"/>
          <p:nvPr userDrawn="1"/>
        </p:nvSpPr>
        <p:spPr>
          <a:xfrm>
            <a:off x="11194870" y="6463187"/>
            <a:ext cx="889987" cy="2616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fld id="{D4390B3C-E5B2-4917-A97B-9BF5E8843D8F}" type="datetime1">
              <a:rPr lang="zh-CN" altLang="en-US" sz="110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2023/6/21</a:t>
            </a:fld>
            <a:endParaRPr lang="zh-CN" altLang="en-US" sz="11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723E0D7-6FCD-9D1E-B192-3F4E08956BC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321" y="1617282"/>
            <a:ext cx="7662441" cy="3794839"/>
          </a:xfrm>
          <a:prstGeom prst="rect">
            <a:avLst/>
          </a:prstGeom>
        </p:spPr>
      </p:pic>
      <p:pic>
        <p:nvPicPr>
          <p:cNvPr id="8" name="图片 3">
            <a:extLst>
              <a:ext uri="{FF2B5EF4-FFF2-40B4-BE49-F238E27FC236}">
                <a16:creationId xmlns:a16="http://schemas.microsoft.com/office/drawing/2014/main" id="{4EAE5CE1-5CD1-A51F-37C1-12EF2C8B4A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36152"/>
            <a:ext cx="12190319" cy="40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 dirty="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57944" y="1999282"/>
            <a:ext cx="10610170" cy="1920760"/>
          </a:xfrm>
        </p:spPr>
        <p:txBody>
          <a:bodyPr/>
          <a:lstStyle/>
          <a:p>
            <a:r>
              <a:rPr lang="zh-CN" altLang="en-US" sz="4800" dirty="0"/>
              <a:t>工业互联网“百城千园行”伙伴计划</a:t>
            </a:r>
            <a:br>
              <a:rPr lang="en-US" altLang="zh-CN" sz="4800" dirty="0"/>
            </a:br>
            <a:r>
              <a:rPr lang="zh-CN" altLang="en-US" sz="4800" dirty="0"/>
              <a:t>园区产品目录征集</a:t>
            </a:r>
            <a:endParaRPr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C46B48-47A5-AB71-4B18-CAB10D92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工业互联网“百城千园行”伙伴计划园区产品目录框架（拟）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30C1E31A-071A-9A81-36AF-BC9C8F08CDF4}"/>
              </a:ext>
            </a:extLst>
          </p:cNvPr>
          <p:cNvGrpSpPr/>
          <p:nvPr/>
        </p:nvGrpSpPr>
        <p:grpSpPr>
          <a:xfrm>
            <a:off x="1541145" y="918210"/>
            <a:ext cx="8999220" cy="5664200"/>
            <a:chOff x="2427" y="1446"/>
            <a:chExt cx="14172" cy="8920"/>
          </a:xfrm>
        </p:grpSpPr>
        <p:sp>
          <p:nvSpPr>
            <p:cNvPr id="7" name="圆角矩形 24">
              <a:extLst>
                <a:ext uri="{FF2B5EF4-FFF2-40B4-BE49-F238E27FC236}">
                  <a16:creationId xmlns:a16="http://schemas.microsoft.com/office/drawing/2014/main" id="{8878030C-B0D1-E8D2-83F1-4C3AA6B5546C}"/>
                </a:ext>
              </a:extLst>
            </p:cNvPr>
            <p:cNvSpPr/>
            <p:nvPr/>
          </p:nvSpPr>
          <p:spPr>
            <a:xfrm>
              <a:off x="2568" y="5815"/>
              <a:ext cx="2268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厂房</a:t>
              </a:r>
              <a:r>
                <a:rPr lang="en-US" altLang="zh-CN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&amp;</a:t>
              </a: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办公楼宇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F2CAE037-8FD2-22B4-CA91-49D66D87F04A}"/>
                </a:ext>
              </a:extLst>
            </p:cNvPr>
            <p:cNvSpPr txBox="1"/>
            <p:nvPr/>
          </p:nvSpPr>
          <p:spPr>
            <a:xfrm>
              <a:off x="2427" y="9287"/>
              <a:ext cx="14173" cy="45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园区数字基础设施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9B491F4A-22B0-6041-6CCE-12A33C6EF8B1}"/>
                </a:ext>
              </a:extLst>
            </p:cNvPr>
            <p:cNvSpPr txBox="1"/>
            <p:nvPr/>
          </p:nvSpPr>
          <p:spPr>
            <a:xfrm>
              <a:off x="2427" y="5302"/>
              <a:ext cx="14173" cy="45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园区创新载体</a:t>
              </a:r>
            </a:p>
          </p:txBody>
        </p:sp>
        <p:sp>
          <p:nvSpPr>
            <p:cNvPr id="10" name="圆角矩形 34">
              <a:extLst>
                <a:ext uri="{FF2B5EF4-FFF2-40B4-BE49-F238E27FC236}">
                  <a16:creationId xmlns:a16="http://schemas.microsoft.com/office/drawing/2014/main" id="{A74E424B-7CA0-B7AB-CB76-A1EBAD9CCDE2}"/>
                </a:ext>
              </a:extLst>
            </p:cNvPr>
            <p:cNvSpPr/>
            <p:nvPr/>
          </p:nvSpPr>
          <p:spPr>
            <a:xfrm>
              <a:off x="4897" y="5815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园区展厅</a:t>
              </a:r>
              <a:endParaRPr lang="en-US" altLang="zh-CN" sz="12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圆角矩形 54">
              <a:extLst>
                <a:ext uri="{FF2B5EF4-FFF2-40B4-BE49-F238E27FC236}">
                  <a16:creationId xmlns:a16="http://schemas.microsoft.com/office/drawing/2014/main" id="{E9680483-6364-B88E-B989-C682F7C06843}"/>
                </a:ext>
              </a:extLst>
            </p:cNvPr>
            <p:cNvSpPr/>
            <p:nvPr/>
          </p:nvSpPr>
          <p:spPr>
            <a:xfrm>
              <a:off x="2427" y="5310"/>
              <a:ext cx="14173" cy="1696"/>
            </a:xfrm>
            <a:prstGeom prst="roundRect">
              <a:avLst>
                <a:gd name="adj" fmla="val 5345"/>
              </a:avLst>
            </a:prstGeom>
            <a:noFill/>
            <a:ln w="6350">
              <a:solidFill>
                <a:schemeClr val="accent1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85000"/>
                    </a:schemeClr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zh-CN" altLang="en-US" sz="9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圆角矩形 55">
              <a:extLst>
                <a:ext uri="{FF2B5EF4-FFF2-40B4-BE49-F238E27FC236}">
                  <a16:creationId xmlns:a16="http://schemas.microsoft.com/office/drawing/2014/main" id="{951E2D57-694B-DAEE-52AA-AF91334FE3B8}"/>
                </a:ext>
              </a:extLst>
            </p:cNvPr>
            <p:cNvSpPr/>
            <p:nvPr/>
          </p:nvSpPr>
          <p:spPr>
            <a:xfrm>
              <a:off x="2427" y="9284"/>
              <a:ext cx="14173" cy="1082"/>
            </a:xfrm>
            <a:prstGeom prst="roundRect">
              <a:avLst>
                <a:gd name="adj" fmla="val 5345"/>
              </a:avLst>
            </a:prstGeom>
            <a:noFill/>
            <a:ln w="6350">
              <a:solidFill>
                <a:schemeClr val="accent1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85000"/>
                    </a:schemeClr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zh-CN" altLang="en-US" sz="9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圆角矩形 23">
              <a:extLst>
                <a:ext uri="{FF2B5EF4-FFF2-40B4-BE49-F238E27FC236}">
                  <a16:creationId xmlns:a16="http://schemas.microsoft.com/office/drawing/2014/main" id="{14F82968-E5C8-911E-1B78-875BBC772D54}"/>
                </a:ext>
              </a:extLst>
            </p:cNvPr>
            <p:cNvSpPr/>
            <p:nvPr/>
          </p:nvSpPr>
          <p:spPr>
            <a:xfrm>
              <a:off x="2568" y="3749"/>
              <a:ext cx="2268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园区管理服务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12DF5949-706A-5420-6E67-86E3E7A74FA7}"/>
                </a:ext>
              </a:extLst>
            </p:cNvPr>
            <p:cNvSpPr txBox="1"/>
            <p:nvPr/>
          </p:nvSpPr>
          <p:spPr>
            <a:xfrm>
              <a:off x="2427" y="7133"/>
              <a:ext cx="14173" cy="45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园区应用平台</a:t>
              </a:r>
            </a:p>
          </p:txBody>
        </p:sp>
        <p:sp>
          <p:nvSpPr>
            <p:cNvPr id="15" name="圆角矩形 26">
              <a:extLst>
                <a:ext uri="{FF2B5EF4-FFF2-40B4-BE49-F238E27FC236}">
                  <a16:creationId xmlns:a16="http://schemas.microsoft.com/office/drawing/2014/main" id="{4F6380CE-16F2-F3AB-6E15-FDBD59CCC4FB}"/>
                </a:ext>
              </a:extLst>
            </p:cNvPr>
            <p:cNvSpPr/>
            <p:nvPr/>
          </p:nvSpPr>
          <p:spPr>
            <a:xfrm>
              <a:off x="4897" y="3749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企业管理服务</a:t>
              </a:r>
            </a:p>
          </p:txBody>
        </p:sp>
        <p:sp>
          <p:nvSpPr>
            <p:cNvPr id="16" name="圆角矩形 30">
              <a:extLst>
                <a:ext uri="{FF2B5EF4-FFF2-40B4-BE49-F238E27FC236}">
                  <a16:creationId xmlns:a16="http://schemas.microsoft.com/office/drawing/2014/main" id="{248B21E4-174E-D1DB-A0CB-0711234960E2}"/>
                </a:ext>
              </a:extLst>
            </p:cNvPr>
            <p:cNvSpPr/>
            <p:nvPr/>
          </p:nvSpPr>
          <p:spPr>
            <a:xfrm>
              <a:off x="2568" y="7618"/>
              <a:ext cx="2835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数字服务平台</a:t>
              </a:r>
            </a:p>
          </p:txBody>
        </p:sp>
        <p:sp>
          <p:nvSpPr>
            <p:cNvPr id="17" name="圆角矩形 33">
              <a:extLst>
                <a:ext uri="{FF2B5EF4-FFF2-40B4-BE49-F238E27FC236}">
                  <a16:creationId xmlns:a16="http://schemas.microsoft.com/office/drawing/2014/main" id="{B03ED13D-C1CB-2E22-4C5A-CB409CF6E884}"/>
                </a:ext>
              </a:extLst>
            </p:cNvPr>
            <p:cNvSpPr/>
            <p:nvPr/>
          </p:nvSpPr>
          <p:spPr>
            <a:xfrm>
              <a:off x="2427" y="7117"/>
              <a:ext cx="14173" cy="2039"/>
            </a:xfrm>
            <a:prstGeom prst="roundRect">
              <a:avLst>
                <a:gd name="adj" fmla="val 5345"/>
              </a:avLst>
            </a:prstGeom>
            <a:noFill/>
            <a:ln w="6350">
              <a:solidFill>
                <a:schemeClr val="accent1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85000"/>
                    </a:schemeClr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zh-CN" altLang="en-US" sz="9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C72C0C32-4C4B-AE94-DEBE-17698A6B9CC3}"/>
                </a:ext>
              </a:extLst>
            </p:cNvPr>
            <p:cNvSpPr txBox="1"/>
            <p:nvPr/>
          </p:nvSpPr>
          <p:spPr>
            <a:xfrm>
              <a:off x="2799" y="6258"/>
              <a:ext cx="2047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智能制造工厂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智慧楼宇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EE0B3260-DC9A-393E-AA79-2DB9397FD3D2}"/>
                </a:ext>
              </a:extLst>
            </p:cNvPr>
            <p:cNvSpPr txBox="1"/>
            <p:nvPr/>
          </p:nvSpPr>
          <p:spPr>
            <a:xfrm>
              <a:off x="4980" y="6260"/>
              <a:ext cx="2358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创新产品展厅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会议室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1D98CCD-ACDC-4BB4-8B9D-89CC2652418C}"/>
                </a:ext>
              </a:extLst>
            </p:cNvPr>
            <p:cNvSpPr txBox="1"/>
            <p:nvPr/>
          </p:nvSpPr>
          <p:spPr>
            <a:xfrm>
              <a:off x="7209" y="6278"/>
              <a:ext cx="2259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人才实训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技能认证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474B1832-AD7F-E6DF-F238-8417F8E8C967}"/>
                </a:ext>
              </a:extLst>
            </p:cNvPr>
            <p:cNvSpPr txBox="1"/>
            <p:nvPr/>
          </p:nvSpPr>
          <p:spPr>
            <a:xfrm>
              <a:off x="2598" y="4186"/>
              <a:ext cx="2251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物业管理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能源与碳排放管控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2808F0EB-D00E-0B8B-9635-CB03730AEAB9}"/>
                </a:ext>
              </a:extLst>
            </p:cNvPr>
            <p:cNvSpPr txBox="1"/>
            <p:nvPr/>
          </p:nvSpPr>
          <p:spPr>
            <a:xfrm>
              <a:off x="4961" y="4210"/>
              <a:ext cx="2222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工商服务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法律服务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金融服务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9F3A3588-33F5-0F95-1D8A-E8E983443FA2}"/>
                </a:ext>
              </a:extLst>
            </p:cNvPr>
            <p:cNvSpPr txBox="1"/>
            <p:nvPr/>
          </p:nvSpPr>
          <p:spPr>
            <a:xfrm>
              <a:off x="2596" y="8123"/>
              <a:ext cx="28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标识解析公共服务平台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工业互联网平台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区块链服务平台</a:t>
              </a:r>
            </a:p>
          </p:txBody>
        </p:sp>
        <p:sp>
          <p:nvSpPr>
            <p:cNvPr id="24" name="圆角矩形 9">
              <a:extLst>
                <a:ext uri="{FF2B5EF4-FFF2-40B4-BE49-F238E27FC236}">
                  <a16:creationId xmlns:a16="http://schemas.microsoft.com/office/drawing/2014/main" id="{70D8F847-DE61-C890-D616-094FC515A73E}"/>
                </a:ext>
              </a:extLst>
            </p:cNvPr>
            <p:cNvSpPr/>
            <p:nvPr/>
          </p:nvSpPr>
          <p:spPr>
            <a:xfrm>
              <a:off x="2568" y="1936"/>
              <a:ext cx="3402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园区总体规划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D7498DD2-5001-75A8-834A-7DCC015D6C1E}"/>
                </a:ext>
              </a:extLst>
            </p:cNvPr>
            <p:cNvSpPr txBox="1"/>
            <p:nvPr/>
          </p:nvSpPr>
          <p:spPr>
            <a:xfrm>
              <a:off x="2427" y="1446"/>
              <a:ext cx="14173" cy="45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园区规划咨询</a:t>
              </a:r>
            </a:p>
          </p:txBody>
        </p:sp>
        <p:sp>
          <p:nvSpPr>
            <p:cNvPr id="26" name="圆角矩形 13">
              <a:extLst>
                <a:ext uri="{FF2B5EF4-FFF2-40B4-BE49-F238E27FC236}">
                  <a16:creationId xmlns:a16="http://schemas.microsoft.com/office/drawing/2014/main" id="{DA90AA65-9C7D-A380-FEA5-D7427D2E5DE1}"/>
                </a:ext>
              </a:extLst>
            </p:cNvPr>
            <p:cNvSpPr/>
            <p:nvPr/>
          </p:nvSpPr>
          <p:spPr>
            <a:xfrm>
              <a:off x="6262" y="1936"/>
              <a:ext cx="3401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园区产业规划</a:t>
              </a:r>
            </a:p>
          </p:txBody>
        </p:sp>
        <p:sp>
          <p:nvSpPr>
            <p:cNvPr id="27" name="圆角矩形 21">
              <a:extLst>
                <a:ext uri="{FF2B5EF4-FFF2-40B4-BE49-F238E27FC236}">
                  <a16:creationId xmlns:a16="http://schemas.microsoft.com/office/drawing/2014/main" id="{AFB2C9C4-B4C9-28A6-F25E-A0783C2F5B07}"/>
                </a:ext>
              </a:extLst>
            </p:cNvPr>
            <p:cNvSpPr/>
            <p:nvPr/>
          </p:nvSpPr>
          <p:spPr>
            <a:xfrm>
              <a:off x="2427" y="1454"/>
              <a:ext cx="14173" cy="1696"/>
            </a:xfrm>
            <a:prstGeom prst="roundRect">
              <a:avLst>
                <a:gd name="adj" fmla="val 5345"/>
              </a:avLst>
            </a:prstGeom>
            <a:noFill/>
            <a:ln w="6350">
              <a:solidFill>
                <a:schemeClr val="accent1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85000"/>
                    </a:schemeClr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zh-CN" altLang="en-US" sz="9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3E129120-CF41-9C5A-37B6-101323F30DCF}"/>
                </a:ext>
              </a:extLst>
            </p:cNvPr>
            <p:cNvSpPr txBox="1"/>
            <p:nvPr/>
          </p:nvSpPr>
          <p:spPr>
            <a:xfrm>
              <a:off x="2840" y="2402"/>
              <a:ext cx="2834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总体策略规划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园区政策规划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F6183A0-5EE0-FBC0-69F2-27978F9AD5A7}"/>
                </a:ext>
              </a:extLst>
            </p:cNvPr>
            <p:cNvSpPr txBox="1"/>
            <p:nvPr/>
          </p:nvSpPr>
          <p:spPr>
            <a:xfrm>
              <a:off x="6626" y="2401"/>
              <a:ext cx="2710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产业发展规划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产业大脑</a:t>
              </a:r>
            </a:p>
          </p:txBody>
        </p:sp>
        <p:sp>
          <p:nvSpPr>
            <p:cNvPr id="30" name="圆角矩形 29">
              <a:extLst>
                <a:ext uri="{FF2B5EF4-FFF2-40B4-BE49-F238E27FC236}">
                  <a16:creationId xmlns:a16="http://schemas.microsoft.com/office/drawing/2014/main" id="{66406B9D-108F-0FAA-C84A-EFB78F37CCFD}"/>
                </a:ext>
              </a:extLst>
            </p:cNvPr>
            <p:cNvSpPr/>
            <p:nvPr/>
          </p:nvSpPr>
          <p:spPr>
            <a:xfrm>
              <a:off x="9955" y="1936"/>
              <a:ext cx="3401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园区专项规划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52D47A1E-7510-5BA8-2FE5-EA29CE6F47AE}"/>
                </a:ext>
              </a:extLst>
            </p:cNvPr>
            <p:cNvSpPr txBox="1"/>
            <p:nvPr/>
          </p:nvSpPr>
          <p:spPr>
            <a:xfrm>
              <a:off x="10443" y="2376"/>
              <a:ext cx="2616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园区数字化规划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园区绿色化规划</a:t>
              </a:r>
            </a:p>
          </p:txBody>
        </p:sp>
        <p:sp>
          <p:nvSpPr>
            <p:cNvPr id="32" name="圆角矩形 32">
              <a:extLst>
                <a:ext uri="{FF2B5EF4-FFF2-40B4-BE49-F238E27FC236}">
                  <a16:creationId xmlns:a16="http://schemas.microsoft.com/office/drawing/2014/main" id="{5B46F7E2-939E-409D-7A17-E12E547D8778}"/>
                </a:ext>
              </a:extLst>
            </p:cNvPr>
            <p:cNvSpPr/>
            <p:nvPr/>
          </p:nvSpPr>
          <p:spPr>
            <a:xfrm>
              <a:off x="7226" y="5815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产教融合实训基地</a:t>
              </a:r>
            </a:p>
          </p:txBody>
        </p:sp>
        <p:sp>
          <p:nvSpPr>
            <p:cNvPr id="33" name="圆角矩形 38">
              <a:extLst>
                <a:ext uri="{FF2B5EF4-FFF2-40B4-BE49-F238E27FC236}">
                  <a16:creationId xmlns:a16="http://schemas.microsoft.com/office/drawing/2014/main" id="{3E6EDD22-3A9C-A277-9952-53D8FF988465}"/>
                </a:ext>
              </a:extLst>
            </p:cNvPr>
            <p:cNvSpPr/>
            <p:nvPr/>
          </p:nvSpPr>
          <p:spPr>
            <a:xfrm>
              <a:off x="9555" y="5815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孵化器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09F3B68B-A848-4C67-695C-FA5FE0F3D283}"/>
                </a:ext>
              </a:extLst>
            </p:cNvPr>
            <p:cNvSpPr txBox="1"/>
            <p:nvPr/>
          </p:nvSpPr>
          <p:spPr>
            <a:xfrm>
              <a:off x="9592" y="6286"/>
              <a:ext cx="2334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孵化器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众创空间</a:t>
              </a:r>
            </a:p>
          </p:txBody>
        </p:sp>
        <p:sp>
          <p:nvSpPr>
            <p:cNvPr id="35" name="圆角矩形 43">
              <a:extLst>
                <a:ext uri="{FF2B5EF4-FFF2-40B4-BE49-F238E27FC236}">
                  <a16:creationId xmlns:a16="http://schemas.microsoft.com/office/drawing/2014/main" id="{4CDD8F33-B3B3-0C4D-A60D-3E2F53DC73D9}"/>
                </a:ext>
              </a:extLst>
            </p:cNvPr>
            <p:cNvSpPr/>
            <p:nvPr/>
          </p:nvSpPr>
          <p:spPr>
            <a:xfrm>
              <a:off x="11884" y="5815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检验检测中心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2A541E31-8CF6-3302-B0E2-04AFB49B0CCE}"/>
                </a:ext>
              </a:extLst>
            </p:cNvPr>
            <p:cNvSpPr txBox="1"/>
            <p:nvPr/>
          </p:nvSpPr>
          <p:spPr>
            <a:xfrm>
              <a:off x="11970" y="6244"/>
              <a:ext cx="2274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安全评估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检验检测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4CBC8526-AF42-978C-6972-E7E6C06621C0}"/>
                </a:ext>
              </a:extLst>
            </p:cNvPr>
            <p:cNvSpPr txBox="1"/>
            <p:nvPr/>
          </p:nvSpPr>
          <p:spPr>
            <a:xfrm>
              <a:off x="11939" y="4147"/>
              <a:ext cx="2279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媒体宣传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宣贯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会展赛等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93DEC065-2E5E-1768-9AC1-43A972123BF4}"/>
                </a:ext>
              </a:extLst>
            </p:cNvPr>
            <p:cNvSpPr txBox="1"/>
            <p:nvPr/>
          </p:nvSpPr>
          <p:spPr>
            <a:xfrm>
              <a:off x="2427" y="3265"/>
              <a:ext cx="14173" cy="45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园区运营服务</a:t>
              </a:r>
            </a:p>
          </p:txBody>
        </p:sp>
        <p:sp>
          <p:nvSpPr>
            <p:cNvPr id="39" name="圆角矩形 54">
              <a:extLst>
                <a:ext uri="{FF2B5EF4-FFF2-40B4-BE49-F238E27FC236}">
                  <a16:creationId xmlns:a16="http://schemas.microsoft.com/office/drawing/2014/main" id="{641358C1-CC18-F9AC-B396-4784A1C1EBB4}"/>
                </a:ext>
              </a:extLst>
            </p:cNvPr>
            <p:cNvSpPr/>
            <p:nvPr/>
          </p:nvSpPr>
          <p:spPr>
            <a:xfrm>
              <a:off x="2427" y="3273"/>
              <a:ext cx="14173" cy="1914"/>
            </a:xfrm>
            <a:prstGeom prst="roundRect">
              <a:avLst>
                <a:gd name="adj" fmla="val 5345"/>
              </a:avLst>
            </a:prstGeom>
            <a:noFill/>
            <a:ln w="6350">
              <a:solidFill>
                <a:schemeClr val="accent1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85000"/>
                    </a:schemeClr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zh-CN" altLang="en-US" sz="9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圆角矩形 30">
              <a:extLst>
                <a:ext uri="{FF2B5EF4-FFF2-40B4-BE49-F238E27FC236}">
                  <a16:creationId xmlns:a16="http://schemas.microsoft.com/office/drawing/2014/main" id="{6F7711B9-4800-8D5F-EB88-084B3FB427EB}"/>
                </a:ext>
              </a:extLst>
            </p:cNvPr>
            <p:cNvSpPr/>
            <p:nvPr/>
          </p:nvSpPr>
          <p:spPr>
            <a:xfrm>
              <a:off x="2568" y="9805"/>
              <a:ext cx="3058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工业互联网标识解析二级节点</a:t>
              </a:r>
            </a:p>
          </p:txBody>
        </p:sp>
        <p:sp>
          <p:nvSpPr>
            <p:cNvPr id="41" name="圆角矩形 30">
              <a:extLst>
                <a:ext uri="{FF2B5EF4-FFF2-40B4-BE49-F238E27FC236}">
                  <a16:creationId xmlns:a16="http://schemas.microsoft.com/office/drawing/2014/main" id="{1BAA4C18-93AE-BEB7-C6F2-04BCF25BCC61}"/>
                </a:ext>
              </a:extLst>
            </p:cNvPr>
            <p:cNvSpPr/>
            <p:nvPr/>
          </p:nvSpPr>
          <p:spPr>
            <a:xfrm>
              <a:off x="5791" y="9805"/>
              <a:ext cx="2320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星火</a:t>
              </a:r>
              <a:r>
                <a:rPr lang="en-US" altLang="zh-CN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·</a:t>
              </a: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链网骨干节点</a:t>
              </a:r>
            </a:p>
          </p:txBody>
        </p:sp>
        <p:sp>
          <p:nvSpPr>
            <p:cNvPr id="42" name="圆角矩形 30">
              <a:extLst>
                <a:ext uri="{FF2B5EF4-FFF2-40B4-BE49-F238E27FC236}">
                  <a16:creationId xmlns:a16="http://schemas.microsoft.com/office/drawing/2014/main" id="{C3121F4D-5850-4AE7-9826-7DD24E3A4328}"/>
                </a:ext>
              </a:extLst>
            </p:cNvPr>
            <p:cNvSpPr/>
            <p:nvPr/>
          </p:nvSpPr>
          <p:spPr>
            <a:xfrm>
              <a:off x="8276" y="9805"/>
              <a:ext cx="2320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数据中心和云服务</a:t>
              </a:r>
            </a:p>
          </p:txBody>
        </p:sp>
        <p:sp>
          <p:nvSpPr>
            <p:cNvPr id="43" name="圆角矩形 30">
              <a:extLst>
                <a:ext uri="{FF2B5EF4-FFF2-40B4-BE49-F238E27FC236}">
                  <a16:creationId xmlns:a16="http://schemas.microsoft.com/office/drawing/2014/main" id="{14814C29-3FAD-3A22-8FE6-DDC0B7512CEF}"/>
                </a:ext>
              </a:extLst>
            </p:cNvPr>
            <p:cNvSpPr/>
            <p:nvPr/>
          </p:nvSpPr>
          <p:spPr>
            <a:xfrm>
              <a:off x="10761" y="9805"/>
              <a:ext cx="141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5G</a:t>
              </a: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网络</a:t>
              </a:r>
            </a:p>
          </p:txBody>
        </p:sp>
        <p:sp>
          <p:nvSpPr>
            <p:cNvPr id="44" name="圆角矩形 30">
              <a:extLst>
                <a:ext uri="{FF2B5EF4-FFF2-40B4-BE49-F238E27FC236}">
                  <a16:creationId xmlns:a16="http://schemas.microsoft.com/office/drawing/2014/main" id="{6E2BAAD4-C97B-EDBD-21CA-AE33457D3D8E}"/>
                </a:ext>
              </a:extLst>
            </p:cNvPr>
            <p:cNvSpPr/>
            <p:nvPr/>
          </p:nvSpPr>
          <p:spPr>
            <a:xfrm>
              <a:off x="12343" y="9805"/>
              <a:ext cx="1702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网络信息安全</a:t>
              </a:r>
            </a:p>
          </p:txBody>
        </p:sp>
        <p:sp>
          <p:nvSpPr>
            <p:cNvPr id="45" name="圆角矩形 3">
              <a:extLst>
                <a:ext uri="{FF2B5EF4-FFF2-40B4-BE49-F238E27FC236}">
                  <a16:creationId xmlns:a16="http://schemas.microsoft.com/office/drawing/2014/main" id="{C3DBFB94-34A7-2B4F-E057-13AE05A144E0}"/>
                </a:ext>
              </a:extLst>
            </p:cNvPr>
            <p:cNvSpPr/>
            <p:nvPr/>
          </p:nvSpPr>
          <p:spPr>
            <a:xfrm>
              <a:off x="13648" y="1936"/>
              <a:ext cx="2834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其他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B54E0723-5930-A712-47AD-14611D0AEF90}"/>
                </a:ext>
              </a:extLst>
            </p:cNvPr>
            <p:cNvSpPr txBox="1"/>
            <p:nvPr/>
          </p:nvSpPr>
          <p:spPr>
            <a:xfrm>
              <a:off x="14166" y="2399"/>
              <a:ext cx="2186" cy="43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……</a:t>
              </a:r>
            </a:p>
          </p:txBody>
        </p:sp>
        <p:sp>
          <p:nvSpPr>
            <p:cNvPr id="47" name="圆角矩形 6">
              <a:extLst>
                <a:ext uri="{FF2B5EF4-FFF2-40B4-BE49-F238E27FC236}">
                  <a16:creationId xmlns:a16="http://schemas.microsoft.com/office/drawing/2014/main" id="{1CE84609-0E6C-8D5D-FE7C-71036395E82C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9555" y="3749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社区管理服务</a:t>
              </a: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A7498B85-7827-2B54-5D23-C3C345310B45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9644" y="4213"/>
              <a:ext cx="2190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生活服务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社会服务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D5352D15-65FC-E1EC-022F-EC6E7F4A6E3B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5484" y="8107"/>
              <a:ext cx="2778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园区双碳管理平台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园区安全智慧大脑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园区监测服务平台</a:t>
              </a: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FB3A65CF-B34D-EC7D-AB57-AD686B3954DD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1260" y="8177"/>
              <a:ext cx="3080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中小企业服务平台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企业数字化转型评估平台</a:t>
              </a: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AA7829D5-135C-3ED8-F5EE-EA3544209E1B}"/>
                </a:ext>
              </a:extLst>
            </p:cNvPr>
            <p:cNvSpPr txBox="1"/>
            <p:nvPr>
              <p:custDataLst>
                <p:tags r:id="rId5"/>
              </p:custDataLst>
            </p:nvPr>
          </p:nvSpPr>
          <p:spPr>
            <a:xfrm>
              <a:off x="8407" y="8075"/>
              <a:ext cx="2835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产业供需对接平台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产融合作服务平台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园区招商综合服务平台</a:t>
              </a:r>
            </a:p>
          </p:txBody>
        </p:sp>
        <p:sp>
          <p:nvSpPr>
            <p:cNvPr id="52" name="圆角矩形 8">
              <a:extLst>
                <a:ext uri="{FF2B5EF4-FFF2-40B4-BE49-F238E27FC236}">
                  <a16:creationId xmlns:a16="http://schemas.microsoft.com/office/drawing/2014/main" id="{A801654B-3CA2-3DA8-75FD-54EC3C5ACBA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480" y="7618"/>
              <a:ext cx="2834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园区管理平台</a:t>
              </a:r>
            </a:p>
          </p:txBody>
        </p:sp>
        <p:sp>
          <p:nvSpPr>
            <p:cNvPr id="53" name="圆角矩形 12">
              <a:extLst>
                <a:ext uri="{FF2B5EF4-FFF2-40B4-BE49-F238E27FC236}">
                  <a16:creationId xmlns:a16="http://schemas.microsoft.com/office/drawing/2014/main" id="{AEB05096-B711-C4CE-4870-B6A333FE2DA0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1304" y="7618"/>
              <a:ext cx="2834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企业服务平台</a:t>
              </a:r>
            </a:p>
          </p:txBody>
        </p:sp>
        <p:sp>
          <p:nvSpPr>
            <p:cNvPr id="54" name="圆角矩形 28">
              <a:extLst>
                <a:ext uri="{FF2B5EF4-FFF2-40B4-BE49-F238E27FC236}">
                  <a16:creationId xmlns:a16="http://schemas.microsoft.com/office/drawing/2014/main" id="{EF5C1642-07E8-6ECF-3A90-6B70FF9AAEB9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392" y="7618"/>
              <a:ext cx="2834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产业服务平台</a:t>
              </a:r>
            </a:p>
          </p:txBody>
        </p:sp>
        <p:sp>
          <p:nvSpPr>
            <p:cNvPr id="55" name="圆角矩形 30">
              <a:extLst>
                <a:ext uri="{FF2B5EF4-FFF2-40B4-BE49-F238E27FC236}">
                  <a16:creationId xmlns:a16="http://schemas.microsoft.com/office/drawing/2014/main" id="{C73B97B1-B71E-C45F-5CC9-439535BA476D}"/>
                </a:ext>
              </a:extLst>
            </p:cNvPr>
            <p:cNvSpPr/>
            <p:nvPr/>
          </p:nvSpPr>
          <p:spPr>
            <a:xfrm>
              <a:off x="14210" y="9805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05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其他</a:t>
              </a:r>
            </a:p>
          </p:txBody>
        </p:sp>
        <p:sp>
          <p:nvSpPr>
            <p:cNvPr id="56" name="圆角矩形 16">
              <a:extLst>
                <a:ext uri="{FF2B5EF4-FFF2-40B4-BE49-F238E27FC236}">
                  <a16:creationId xmlns:a16="http://schemas.microsoft.com/office/drawing/2014/main" id="{BB28F3D6-7727-E6F7-2869-4DCBD239B0F1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1884" y="3749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品牌服务</a:t>
              </a:r>
            </a:p>
          </p:txBody>
        </p:sp>
        <p:sp>
          <p:nvSpPr>
            <p:cNvPr id="57" name="圆角矩形 18">
              <a:extLst>
                <a:ext uri="{FF2B5EF4-FFF2-40B4-BE49-F238E27FC236}">
                  <a16:creationId xmlns:a16="http://schemas.microsoft.com/office/drawing/2014/main" id="{D180F17C-7D15-806E-1822-46A6C94AA482}"/>
                </a:ext>
              </a:extLst>
            </p:cNvPr>
            <p:cNvSpPr/>
            <p:nvPr/>
          </p:nvSpPr>
          <p:spPr>
            <a:xfrm>
              <a:off x="7226" y="3749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科技服务</a:t>
              </a: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FBE725FD-0B69-AD2A-AC5C-BE2C74A1FCE6}"/>
                </a:ext>
              </a:extLst>
            </p:cNvPr>
            <p:cNvSpPr txBox="1"/>
            <p:nvPr/>
          </p:nvSpPr>
          <p:spPr>
            <a:xfrm>
              <a:off x="7301" y="4235"/>
              <a:ext cx="2225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政策申报咨询</a:t>
              </a:r>
            </a:p>
            <a:p>
              <a:pPr lvl="0" algn="ctr">
                <a:buClrTx/>
                <a:buSzTx/>
                <a:buFontTx/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知识产权服务</a:t>
              </a:r>
            </a:p>
          </p:txBody>
        </p:sp>
        <p:sp>
          <p:nvSpPr>
            <p:cNvPr id="59" name="圆角矩形 20">
              <a:extLst>
                <a:ext uri="{FF2B5EF4-FFF2-40B4-BE49-F238E27FC236}">
                  <a16:creationId xmlns:a16="http://schemas.microsoft.com/office/drawing/2014/main" id="{EBED1579-77A6-D4B3-AB5A-F70A82104792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4213" y="3749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其他</a:t>
              </a: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FD313E63-90EB-1507-F574-AB2B1AED9D73}"/>
                </a:ext>
              </a:extLst>
            </p:cNvPr>
            <p:cNvSpPr txBox="1"/>
            <p:nvPr/>
          </p:nvSpPr>
          <p:spPr>
            <a:xfrm>
              <a:off x="14321" y="4288"/>
              <a:ext cx="2186" cy="43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……</a:t>
              </a:r>
            </a:p>
          </p:txBody>
        </p:sp>
        <p:sp>
          <p:nvSpPr>
            <p:cNvPr id="61" name="圆角矩形 37">
              <a:extLst>
                <a:ext uri="{FF2B5EF4-FFF2-40B4-BE49-F238E27FC236}">
                  <a16:creationId xmlns:a16="http://schemas.microsoft.com/office/drawing/2014/main" id="{D168507E-1C44-80F2-FF79-A3E95209C557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4213" y="5815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其他</a:t>
              </a: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69ACE444-C7E1-B486-A8C4-FA7B6FAEA9C9}"/>
                </a:ext>
              </a:extLst>
            </p:cNvPr>
            <p:cNvSpPr txBox="1"/>
            <p:nvPr/>
          </p:nvSpPr>
          <p:spPr>
            <a:xfrm>
              <a:off x="14344" y="6393"/>
              <a:ext cx="2186" cy="43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……</a:t>
              </a:r>
            </a:p>
          </p:txBody>
        </p:sp>
        <p:sp>
          <p:nvSpPr>
            <p:cNvPr id="63" name="圆角矩形 41">
              <a:extLst>
                <a:ext uri="{FF2B5EF4-FFF2-40B4-BE49-F238E27FC236}">
                  <a16:creationId xmlns:a16="http://schemas.microsoft.com/office/drawing/2014/main" id="{D3CE546A-3ED8-28C3-32BB-E6A4B6BDE27B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4216" y="7618"/>
              <a:ext cx="2267" cy="454"/>
            </a:xfrm>
            <a:prstGeom prst="roundRect">
              <a:avLst>
                <a:gd name="adj" fmla="val 1113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1200" b="1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其他</a:t>
              </a: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C2B69339-027B-1631-4566-2FDA4F261845}"/>
                </a:ext>
              </a:extLst>
            </p:cNvPr>
            <p:cNvSpPr txBox="1"/>
            <p:nvPr/>
          </p:nvSpPr>
          <p:spPr>
            <a:xfrm>
              <a:off x="14254" y="8211"/>
              <a:ext cx="2186" cy="43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120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24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产品介绍（</a:t>
            </a:r>
            <a:r>
              <a:rPr lang="en-US" altLang="zh-CN" dirty="0"/>
              <a:t>1-2</a:t>
            </a:r>
            <a:r>
              <a:rPr dirty="0"/>
              <a:t>页）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7635" y="885190"/>
            <a:ext cx="11918950" cy="372813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说明：结合目录分类，说明贵司产品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解决方案适合放在哪一层的哪一类，产品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解决方案简述，</a:t>
            </a:r>
          </a:p>
          <a:p>
            <a:pPr algn="l"/>
            <a:r>
              <a:rPr lang="zh-CN" altLang="en-US" b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内容包括产品</a:t>
            </a:r>
            <a:r>
              <a:rPr lang="en-US" altLang="zh-CN" b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b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解决方案介绍、目标客户、收费模式及价格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algn="l"/>
            <a:endParaRPr lang="zh-CN" altLang="en-US" sz="16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举例：</a:t>
            </a:r>
          </a:p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标题：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数字底座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星火链网骨干节点</a:t>
            </a:r>
          </a:p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目标客户：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政府管委会、国企</a:t>
            </a:r>
          </a:p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解决方案：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文字，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页</a:t>
            </a:r>
          </a:p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收费模式及价格：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一次性收费，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</a:p>
          <a:p>
            <a:pPr algn="l"/>
            <a:endParaRPr lang="zh-CN" altLang="en-US" sz="16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要求：文字，微软雅黑</a:t>
            </a:r>
            <a:r>
              <a:rPr lang="en-US" altLang="zh-CN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号；图片，请单独提供</a:t>
            </a:r>
            <a:r>
              <a:rPr lang="en-US" altLang="zh-CN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1M</a:t>
            </a:r>
            <a:r>
              <a:rPr lang="zh-CN" altLang="en-US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以上的高清图片</a:t>
            </a:r>
            <a:r>
              <a:rPr lang="en-US" altLang="zh-CN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照片；若需放</a:t>
            </a:r>
            <a:r>
              <a:rPr lang="en-US" altLang="zh-CN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sz="1400" i="1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，请确认不侵权。</a:t>
            </a:r>
          </a:p>
        </p:txBody>
      </p:sp>
    </p:spTree>
    <p:extLst>
      <p:ext uri="{BB962C8B-B14F-4D97-AF65-F5344CB8AC3E}">
        <p14:creationId xmlns:p14="http://schemas.microsoft.com/office/powerpoint/2010/main" val="258053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03AE3906-4C6A-D157-934D-8B4BA898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077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3_Office 主题​​">
  <a:themeElements>
    <a:clrScheme name="自定义 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060"/>
      </a:accent1>
      <a:accent2>
        <a:srgbClr val="ED7D31"/>
      </a:accent2>
      <a:accent3>
        <a:srgbClr val="A5A5A5"/>
      </a:accent3>
      <a:accent4>
        <a:srgbClr val="FFC000"/>
      </a:accent4>
      <a:accent5>
        <a:srgbClr val="03479D"/>
      </a:accent5>
      <a:accent6>
        <a:srgbClr val="70AD47"/>
      </a:accent6>
      <a:hlink>
        <a:srgbClr val="0563C1"/>
      </a:hlink>
      <a:folHlink>
        <a:srgbClr val="954F72"/>
      </a:folHlink>
    </a:clrScheme>
    <a:fontScheme name="4vxorx30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algn="l">
          <a:defRPr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5987</TotalTime>
  <Words>368</Words>
  <Application>Microsoft Office PowerPoint</Application>
  <PresentationFormat>宽屏</PresentationFormat>
  <Paragraphs>88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微软雅黑</vt:lpstr>
      <vt:lpstr>微软雅黑 Light</vt:lpstr>
      <vt:lpstr>Arial</vt:lpstr>
      <vt:lpstr>Calibri</vt:lpstr>
      <vt:lpstr>3_Office 主题​​</vt:lpstr>
      <vt:lpstr>工业互联网“百城千园行”伙伴计划 园区产品目录征集</vt:lpstr>
      <vt:lpstr>工业互联网“百城千园行”伙伴计划园区产品目录框架（拟）</vt:lpstr>
      <vt:lpstr>产品介绍（1-2页）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董 仕华</dc:creator>
  <cp:lastModifiedBy>艾 鹏</cp:lastModifiedBy>
  <cp:revision>1237</cp:revision>
  <cp:lastPrinted>2021-04-14T05:55:00Z</cp:lastPrinted>
  <dcterms:created xsi:type="dcterms:W3CDTF">2021-03-27T05:00:00Z</dcterms:created>
  <dcterms:modified xsi:type="dcterms:W3CDTF">2023-06-21T02:24:54Z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2052-11.1.0.10578</vt:lpwstr>
  </property>
  <property fmtid="{D5CDD505-2E9C-101B-9397-08002B2CF9AE}" pid="3" name="ICV">
    <vt:lpwstr>7194F942E0F44BC49BCF5ED853B9326F</vt:lpwstr>
  </property>
</Properties>
</file>